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8" r:id="rId2"/>
    <p:sldId id="285" r:id="rId3"/>
  </p:sldIdLst>
  <p:sldSz cx="7772400" cy="10058400"/>
  <p:notesSz cx="6858000" cy="9144000"/>
  <p:embeddedFontLst>
    <p:embeddedFont>
      <p:font typeface="APLPapaTroll" panose="020B0604020202020204" charset="0"/>
      <p:regular r:id="rId4"/>
    </p:embeddedFont>
    <p:embeddedFont>
      <p:font typeface="Baskerville Old Face" panose="02020602080505020303" pitchFamily="18" charset="0"/>
      <p:regular r:id="rId5"/>
    </p:embeddedFont>
    <p:embeddedFont>
      <p:font typeface="BRX Friday at Four" panose="020B0604020202020204" charset="0"/>
      <p:regular r:id="rId6"/>
    </p:embeddedFont>
    <p:embeddedFont>
      <p:font typeface="Calibri" panose="020F0502020204030204" pitchFamily="34" charset="0"/>
      <p:regular r:id="rId7"/>
      <p:bold r:id="rId8"/>
      <p:italic r:id="rId9"/>
      <p:boldItalic r:id="rId10"/>
    </p:embeddedFont>
    <p:embeddedFont>
      <p:font typeface="Calibri Light" panose="020F0302020204030204" pitchFamily="34" charset="0"/>
      <p:regular r:id="rId11"/>
      <p:italic r:id="rId12"/>
    </p:embeddedFont>
    <p:embeddedFont>
      <p:font typeface="Lucida Handwriting" panose="03010101010101010101" pitchFamily="66"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80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660"/>
  </p:normalViewPr>
  <p:slideViewPr>
    <p:cSldViewPr snapToGrid="0" showGuides="1">
      <p:cViewPr varScale="1">
        <p:scale>
          <a:sx n="52" d="100"/>
          <a:sy n="52" d="100"/>
        </p:scale>
        <p:origin x="2220" y="90"/>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p:cNvSpPr>
            <a:spLocks noGrp="1"/>
          </p:cNvSpPr>
          <p:nvPr>
            <p:ph type="subTitle" idx="1"/>
          </p:nvPr>
        </p:nvSpPr>
        <p:spPr>
          <a:xfrm>
            <a:off x="971550" y="5282990"/>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p:cNvSpPr>
            <a:spLocks noGrp="1"/>
          </p:cNvSpPr>
          <p:nvPr>
            <p:ph type="dt" sz="half" idx="10"/>
          </p:nvPr>
        </p:nvSpPr>
        <p:spPr/>
        <p:txBody>
          <a:bodyPr/>
          <a:lstStyle/>
          <a:p>
            <a:fld id="{F95BA8F0-69C0-43A0-AB50-60739B653962}"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B4198-3F71-4624-B1E2-0AC6C0961478}" type="slidenum">
              <a:rPr lang="en-US" smtClean="0"/>
              <a:t>‹#›</a:t>
            </a:fld>
            <a:endParaRPr lang="en-US"/>
          </a:p>
        </p:txBody>
      </p:sp>
    </p:spTree>
    <p:extLst>
      <p:ext uri="{BB962C8B-B14F-4D97-AF65-F5344CB8AC3E}">
        <p14:creationId xmlns:p14="http://schemas.microsoft.com/office/powerpoint/2010/main" val="4126179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5BA8F0-69C0-43A0-AB50-60739B653962}"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B4198-3F71-4624-B1E2-0AC6C0961478}" type="slidenum">
              <a:rPr lang="en-US" smtClean="0"/>
              <a:t>‹#›</a:t>
            </a:fld>
            <a:endParaRPr lang="en-US"/>
          </a:p>
        </p:txBody>
      </p:sp>
    </p:spTree>
    <p:extLst>
      <p:ext uri="{BB962C8B-B14F-4D97-AF65-F5344CB8AC3E}">
        <p14:creationId xmlns:p14="http://schemas.microsoft.com/office/powerpoint/2010/main" val="3927247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8"/>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8"/>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5BA8F0-69C0-43A0-AB50-60739B653962}"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B4198-3F71-4624-B1E2-0AC6C0961478}" type="slidenum">
              <a:rPr lang="en-US" smtClean="0"/>
              <a:t>‹#›</a:t>
            </a:fld>
            <a:endParaRPr lang="en-US"/>
          </a:p>
        </p:txBody>
      </p:sp>
    </p:spTree>
    <p:extLst>
      <p:ext uri="{BB962C8B-B14F-4D97-AF65-F5344CB8AC3E}">
        <p14:creationId xmlns:p14="http://schemas.microsoft.com/office/powerpoint/2010/main" val="43790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5BA8F0-69C0-43A0-AB50-60739B653962}"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B4198-3F71-4624-B1E2-0AC6C0961478}" type="slidenum">
              <a:rPr lang="en-US" smtClean="0"/>
              <a:t>‹#›</a:t>
            </a:fld>
            <a:endParaRPr lang="en-US"/>
          </a:p>
        </p:txBody>
      </p:sp>
    </p:spTree>
    <p:extLst>
      <p:ext uri="{BB962C8B-B14F-4D97-AF65-F5344CB8AC3E}">
        <p14:creationId xmlns:p14="http://schemas.microsoft.com/office/powerpoint/2010/main" val="236287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5BA8F0-69C0-43A0-AB50-60739B653962}"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B4198-3F71-4624-B1E2-0AC6C0961478}" type="slidenum">
              <a:rPr lang="en-US" smtClean="0"/>
              <a:t>‹#›</a:t>
            </a:fld>
            <a:endParaRPr lang="en-US"/>
          </a:p>
        </p:txBody>
      </p:sp>
    </p:spTree>
    <p:extLst>
      <p:ext uri="{BB962C8B-B14F-4D97-AF65-F5344CB8AC3E}">
        <p14:creationId xmlns:p14="http://schemas.microsoft.com/office/powerpoint/2010/main" val="509612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5BA8F0-69C0-43A0-AB50-60739B653962}"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B4198-3F71-4624-B1E2-0AC6C0961478}" type="slidenum">
              <a:rPr lang="en-US" smtClean="0"/>
              <a:t>‹#›</a:t>
            </a:fld>
            <a:endParaRPr lang="en-US"/>
          </a:p>
        </p:txBody>
      </p:sp>
    </p:spTree>
    <p:extLst>
      <p:ext uri="{BB962C8B-B14F-4D97-AF65-F5344CB8AC3E}">
        <p14:creationId xmlns:p14="http://schemas.microsoft.com/office/powerpoint/2010/main" val="2752919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8"/>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5BA8F0-69C0-43A0-AB50-60739B653962}" type="datetimeFigureOut">
              <a:rPr lang="en-US" smtClean="0"/>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9B4198-3F71-4624-B1E2-0AC6C0961478}" type="slidenum">
              <a:rPr lang="en-US" smtClean="0"/>
              <a:t>‹#›</a:t>
            </a:fld>
            <a:endParaRPr lang="en-US"/>
          </a:p>
        </p:txBody>
      </p:sp>
    </p:spTree>
    <p:extLst>
      <p:ext uri="{BB962C8B-B14F-4D97-AF65-F5344CB8AC3E}">
        <p14:creationId xmlns:p14="http://schemas.microsoft.com/office/powerpoint/2010/main" val="2080528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5BA8F0-69C0-43A0-AB50-60739B653962}" type="datetimeFigureOut">
              <a:rPr lang="en-US" smtClean="0"/>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9B4198-3F71-4624-B1E2-0AC6C0961478}" type="slidenum">
              <a:rPr lang="en-US" smtClean="0"/>
              <a:t>‹#›</a:t>
            </a:fld>
            <a:endParaRPr lang="en-US"/>
          </a:p>
        </p:txBody>
      </p:sp>
    </p:spTree>
    <p:extLst>
      <p:ext uri="{BB962C8B-B14F-4D97-AF65-F5344CB8AC3E}">
        <p14:creationId xmlns:p14="http://schemas.microsoft.com/office/powerpoint/2010/main" val="3778174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5BA8F0-69C0-43A0-AB50-60739B653962}"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9B4198-3F71-4624-B1E2-0AC6C0961478}" type="slidenum">
              <a:rPr lang="en-US" smtClean="0"/>
              <a:t>‹#›</a:t>
            </a:fld>
            <a:endParaRPr lang="en-US"/>
          </a:p>
        </p:txBody>
      </p:sp>
    </p:spTree>
    <p:extLst>
      <p:ext uri="{BB962C8B-B14F-4D97-AF65-F5344CB8AC3E}">
        <p14:creationId xmlns:p14="http://schemas.microsoft.com/office/powerpoint/2010/main" val="1570684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6" y="670560"/>
            <a:ext cx="2506801" cy="2346960"/>
          </a:xfrm>
        </p:spPr>
        <p:txBody>
          <a:bodyPr anchor="b"/>
          <a:lstStyle>
            <a:lvl1pPr>
              <a:defRPr sz="2040"/>
            </a:lvl1pPr>
          </a:lstStyle>
          <a:p>
            <a:r>
              <a:rPr lang="en-US"/>
              <a:t>Click to edit Master title style</a:t>
            </a:r>
          </a:p>
        </p:txBody>
      </p:sp>
      <p:sp>
        <p:nvSpPr>
          <p:cNvPr id="3" name="Content Placeholder 2"/>
          <p:cNvSpPr>
            <a:spLocks noGrp="1"/>
          </p:cNvSpPr>
          <p:nvPr>
            <p:ph idx="1"/>
          </p:nvPr>
        </p:nvSpPr>
        <p:spPr>
          <a:xfrm>
            <a:off x="3304282" y="1448225"/>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6" y="3017521"/>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F95BA8F0-69C0-43A0-AB50-60739B653962}"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B4198-3F71-4624-B1E2-0AC6C0961478}" type="slidenum">
              <a:rPr lang="en-US" smtClean="0"/>
              <a:t>‹#›</a:t>
            </a:fld>
            <a:endParaRPr lang="en-US"/>
          </a:p>
        </p:txBody>
      </p:sp>
    </p:spTree>
    <p:extLst>
      <p:ext uri="{BB962C8B-B14F-4D97-AF65-F5344CB8AC3E}">
        <p14:creationId xmlns:p14="http://schemas.microsoft.com/office/powerpoint/2010/main" val="2291821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6" y="670560"/>
            <a:ext cx="2506801" cy="2346960"/>
          </a:xfrm>
        </p:spPr>
        <p:txBody>
          <a:bodyPr anchor="b"/>
          <a:lstStyle>
            <a:lvl1pPr>
              <a:defRPr sz="2040"/>
            </a:lvl1pPr>
          </a:lstStyle>
          <a:p>
            <a:r>
              <a:rPr lang="en-US"/>
              <a:t>Click to edit Master title style</a:t>
            </a:r>
          </a:p>
        </p:txBody>
      </p:sp>
      <p:sp>
        <p:nvSpPr>
          <p:cNvPr id="3" name="Picture Placeholder 2"/>
          <p:cNvSpPr>
            <a:spLocks noGrp="1"/>
          </p:cNvSpPr>
          <p:nvPr>
            <p:ph type="pic" idx="1"/>
          </p:nvPr>
        </p:nvSpPr>
        <p:spPr>
          <a:xfrm>
            <a:off x="3304282" y="1448225"/>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p:cNvSpPr>
            <a:spLocks noGrp="1"/>
          </p:cNvSpPr>
          <p:nvPr>
            <p:ph type="body" sz="half" idx="2"/>
          </p:nvPr>
        </p:nvSpPr>
        <p:spPr>
          <a:xfrm>
            <a:off x="535366" y="3017521"/>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F95BA8F0-69C0-43A0-AB50-60739B653962}"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B4198-3F71-4624-B1E2-0AC6C0961478}" type="slidenum">
              <a:rPr lang="en-US" smtClean="0"/>
              <a:t>‹#›</a:t>
            </a:fld>
            <a:endParaRPr lang="en-US"/>
          </a:p>
        </p:txBody>
      </p:sp>
    </p:spTree>
    <p:extLst>
      <p:ext uri="{BB962C8B-B14F-4D97-AF65-F5344CB8AC3E}">
        <p14:creationId xmlns:p14="http://schemas.microsoft.com/office/powerpoint/2010/main" val="2053784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8"/>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8"/>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F95BA8F0-69C0-43A0-AB50-60739B653962}" type="datetimeFigureOut">
              <a:rPr lang="en-US" smtClean="0"/>
              <a:t>11/1/2023</a:t>
            </a:fld>
            <a:endParaRPr lang="en-US"/>
          </a:p>
        </p:txBody>
      </p:sp>
      <p:sp>
        <p:nvSpPr>
          <p:cNvPr id="5" name="Footer Placeholder 4"/>
          <p:cNvSpPr>
            <a:spLocks noGrp="1"/>
          </p:cNvSpPr>
          <p:nvPr>
            <p:ph type="ftr" sz="quarter" idx="3"/>
          </p:nvPr>
        </p:nvSpPr>
        <p:spPr>
          <a:xfrm>
            <a:off x="2574608" y="9322648"/>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8"/>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DB9B4198-3F71-4624-B1E2-0AC6C0961478}" type="slidenum">
              <a:rPr lang="en-US" smtClean="0"/>
              <a:t>‹#›</a:t>
            </a:fld>
            <a:endParaRPr lang="en-US"/>
          </a:p>
        </p:txBody>
      </p:sp>
    </p:spTree>
    <p:extLst>
      <p:ext uri="{BB962C8B-B14F-4D97-AF65-F5344CB8AC3E}">
        <p14:creationId xmlns:p14="http://schemas.microsoft.com/office/powerpoint/2010/main" val="890717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1.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2.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JPG"/></Relationships>
</file>

<file path=ppt/slides/_rels/slide2.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slideLayout" Target="../slideLayouts/slideLayout1.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tags" Target="../tags/tag2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5" Type="http://schemas.openxmlformats.org/officeDocument/2006/relationships/tags" Target="../tags/tag17.xml"/><Relationship Id="rId15" Type="http://schemas.openxmlformats.org/officeDocument/2006/relationships/image" Target="../media/image2.png"/><Relationship Id="rId10" Type="http://schemas.openxmlformats.org/officeDocument/2006/relationships/tags" Target="../tags/tag22.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14"/>
          <a:stretch>
            <a:fillRect/>
          </a:stretch>
        </a:blipFill>
        <a:effectLst/>
      </p:bgPr>
    </p:bg>
    <p:spTree>
      <p:nvGrpSpPr>
        <p:cNvPr id="1" name=""/>
        <p:cNvGrpSpPr/>
        <p:nvPr/>
      </p:nvGrpSpPr>
      <p:grpSpPr>
        <a:xfrm>
          <a:off x="0" y="0"/>
          <a:ext cx="0" cy="0"/>
          <a:chOff x="0" y="0"/>
          <a:chExt cx="0" cy="0"/>
        </a:xfrm>
      </p:grpSpPr>
      <p:sp>
        <p:nvSpPr>
          <p:cNvPr id="8" name="TextBox 7"/>
          <p:cNvSpPr txBox="1"/>
          <p:nvPr>
            <p:custDataLst>
              <p:tags r:id="rId1"/>
            </p:custDataLst>
          </p:nvPr>
        </p:nvSpPr>
        <p:spPr>
          <a:xfrm>
            <a:off x="275151" y="206172"/>
            <a:ext cx="7772400" cy="1015663"/>
          </a:xfrm>
          <a:prstGeom prst="rect">
            <a:avLst/>
          </a:prstGeom>
          <a:noFill/>
        </p:spPr>
        <p:txBody>
          <a:bodyPr wrap="square" rtlCol="0">
            <a:spAutoFit/>
          </a:bodyPr>
          <a:lstStyle/>
          <a:p>
            <a:pPr algn="ctr"/>
            <a:r>
              <a:rPr lang="en-US" sz="6000" dirty="0">
                <a:latin typeface="BRX Friday at Four" panose="020B0604020202020204" charset="0"/>
                <a:ea typeface="APLILikeBigFonts" panose="02000603000000000000" pitchFamily="2" charset="0"/>
              </a:rPr>
              <a:t>Counselor’s Corner</a:t>
            </a:r>
          </a:p>
        </p:txBody>
      </p:sp>
      <p:sp>
        <p:nvSpPr>
          <p:cNvPr id="9" name="TextBox 8"/>
          <p:cNvSpPr txBox="1"/>
          <p:nvPr>
            <p:custDataLst>
              <p:tags r:id="rId2"/>
            </p:custDataLst>
          </p:nvPr>
        </p:nvSpPr>
        <p:spPr>
          <a:xfrm>
            <a:off x="-17614" y="1079234"/>
            <a:ext cx="7790014" cy="923330"/>
          </a:xfrm>
          <a:prstGeom prst="rect">
            <a:avLst/>
          </a:prstGeom>
          <a:noFill/>
        </p:spPr>
        <p:txBody>
          <a:bodyPr wrap="square" rtlCol="0">
            <a:spAutoFit/>
          </a:bodyPr>
          <a:lstStyle/>
          <a:p>
            <a:pPr algn="ctr"/>
            <a:r>
              <a:rPr lang="en-US" sz="5400" b="1" dirty="0">
                <a:latin typeface="Baskerville Old Face" panose="02020602080505020303" pitchFamily="18" charset="0"/>
                <a:ea typeface="APLHeartEyes" panose="02000603000000000000" pitchFamily="2" charset="0"/>
              </a:rPr>
              <a:t>NOVEMBER 2023</a:t>
            </a:r>
          </a:p>
        </p:txBody>
      </p:sp>
      <p:sp>
        <p:nvSpPr>
          <p:cNvPr id="12" name="TextBox 11"/>
          <p:cNvSpPr txBox="1"/>
          <p:nvPr>
            <p:custDataLst>
              <p:tags r:id="rId3"/>
            </p:custDataLst>
          </p:nvPr>
        </p:nvSpPr>
        <p:spPr>
          <a:xfrm>
            <a:off x="5056633" y="2555715"/>
            <a:ext cx="1874520" cy="646331"/>
          </a:xfrm>
          <a:prstGeom prst="rect">
            <a:avLst/>
          </a:prstGeom>
          <a:noFill/>
        </p:spPr>
        <p:txBody>
          <a:bodyPr wrap="square" rtlCol="0">
            <a:spAutoFit/>
          </a:bodyPr>
          <a:lstStyle/>
          <a:p>
            <a:pPr algn="ctr"/>
            <a:r>
              <a:rPr lang="en-US" sz="3600" dirty="0">
                <a:latin typeface="BRX Friday at Four" pitchFamily="2" charset="0"/>
              </a:rPr>
              <a:t>Dates:</a:t>
            </a:r>
          </a:p>
        </p:txBody>
      </p:sp>
      <p:sp>
        <p:nvSpPr>
          <p:cNvPr id="25" name="TextBox 24"/>
          <p:cNvSpPr txBox="1"/>
          <p:nvPr>
            <p:custDataLst>
              <p:tags r:id="rId4"/>
            </p:custDataLst>
          </p:nvPr>
        </p:nvSpPr>
        <p:spPr>
          <a:xfrm>
            <a:off x="-260268" y="7829420"/>
            <a:ext cx="5175119" cy="523220"/>
          </a:xfrm>
          <a:prstGeom prst="rect">
            <a:avLst/>
          </a:prstGeom>
          <a:noFill/>
        </p:spPr>
        <p:txBody>
          <a:bodyPr wrap="square" rtlCol="0">
            <a:spAutoFit/>
          </a:bodyPr>
          <a:lstStyle/>
          <a:p>
            <a:pPr algn="ctr"/>
            <a:r>
              <a:rPr lang="en-US" sz="2800" dirty="0">
                <a:latin typeface="BRX Friday at Four" pitchFamily="2" charset="0"/>
              </a:rPr>
              <a:t>Happy, Healthy Kids TIP:</a:t>
            </a:r>
          </a:p>
        </p:txBody>
      </p:sp>
      <p:sp>
        <p:nvSpPr>
          <p:cNvPr id="26" name="TextBox 25"/>
          <p:cNvSpPr txBox="1"/>
          <p:nvPr>
            <p:custDataLst>
              <p:tags r:id="rId5"/>
            </p:custDataLst>
          </p:nvPr>
        </p:nvSpPr>
        <p:spPr>
          <a:xfrm>
            <a:off x="81496" y="8324562"/>
            <a:ext cx="4479958" cy="1246495"/>
          </a:xfrm>
          <a:prstGeom prst="rect">
            <a:avLst/>
          </a:prstGeom>
          <a:noFill/>
        </p:spPr>
        <p:txBody>
          <a:bodyPr wrap="square" rtlCol="0">
            <a:spAutoFit/>
          </a:bodyPr>
          <a:lstStyle/>
          <a:p>
            <a:pPr algn="ctr"/>
            <a:r>
              <a:rPr lang="en-US" sz="1500" dirty="0">
                <a:latin typeface="APLPapaTroll" panose="02000603000000000000" pitchFamily="2" charset="0"/>
                <a:ea typeface="APLPapaTroll" panose="02000603000000000000" pitchFamily="2" charset="0"/>
              </a:rPr>
              <a:t>One of the best things a parent can do for their child is to read to them for 20 minutes each day. Reading together grows your bond, sparks their imagination, expands their vocabulary, improves their emotional intelligence, and more!</a:t>
            </a:r>
          </a:p>
        </p:txBody>
      </p:sp>
      <p:sp>
        <p:nvSpPr>
          <p:cNvPr id="29" name="TextBox 28"/>
          <p:cNvSpPr txBox="1"/>
          <p:nvPr>
            <p:custDataLst>
              <p:tags r:id="rId6"/>
            </p:custDataLst>
          </p:nvPr>
        </p:nvSpPr>
        <p:spPr>
          <a:xfrm>
            <a:off x="17614" y="1789624"/>
            <a:ext cx="7772400" cy="1015663"/>
          </a:xfrm>
          <a:prstGeom prst="rect">
            <a:avLst/>
          </a:prstGeom>
          <a:noFill/>
        </p:spPr>
        <p:txBody>
          <a:bodyPr wrap="square" rtlCol="0">
            <a:spAutoFit/>
          </a:bodyPr>
          <a:lstStyle/>
          <a:p>
            <a:pPr algn="ctr"/>
            <a:r>
              <a:rPr lang="en-US" sz="6000" dirty="0">
                <a:latin typeface="Lucida Handwriting" panose="03010101010101010101" pitchFamily="66" charset="0"/>
                <a:ea typeface="APLILikeBigFonts" panose="02000603000000000000" pitchFamily="2" charset="0"/>
              </a:rPr>
              <a:t>Ms. Freeman</a:t>
            </a:r>
            <a:endParaRPr lang="en-US" sz="6600" b="1" dirty="0">
              <a:latin typeface="Lucida Handwriting" panose="03010101010101010101" pitchFamily="66" charset="0"/>
              <a:ea typeface="APLILikeBigFonts" panose="02000603000000000000" pitchFamily="2" charset="0"/>
            </a:endParaRPr>
          </a:p>
        </p:txBody>
      </p:sp>
      <p:sp>
        <p:nvSpPr>
          <p:cNvPr id="28" name="TextBox 27"/>
          <p:cNvSpPr txBox="1"/>
          <p:nvPr>
            <p:custDataLst>
              <p:tags r:id="rId7"/>
            </p:custDataLst>
          </p:nvPr>
        </p:nvSpPr>
        <p:spPr>
          <a:xfrm>
            <a:off x="530352" y="3937776"/>
            <a:ext cx="3250816" cy="5805990"/>
          </a:xfrm>
          <a:prstGeom prst="rect">
            <a:avLst/>
          </a:prstGeom>
          <a:noFill/>
        </p:spPr>
        <p:txBody>
          <a:bodyPr wrap="square" rtlCol="0">
            <a:spAutoFit/>
          </a:bodyPr>
          <a:lstStyle/>
          <a:p>
            <a:pPr algn="ctr"/>
            <a:r>
              <a:rPr lang="en-US" b="1" dirty="0">
                <a:latin typeface="APLPapaTroll" panose="02000603000000000000" pitchFamily="2" charset="0"/>
                <a:ea typeface="APLPapaTroll" panose="02000603000000000000" pitchFamily="2" charset="0"/>
              </a:rPr>
              <a:t>Gratitude</a:t>
            </a:r>
          </a:p>
          <a:p>
            <a:r>
              <a:rPr kumimoji="0" lang="en-US" sz="1600" b="0" i="0" u="none" strike="noStrike" kern="1200" cap="none" spc="0" normalizeH="0" baseline="0" noProof="0" dirty="0">
                <a:ln>
                  <a:noFill/>
                </a:ln>
                <a:solidFill>
                  <a:prstClr val="black"/>
                </a:solidFill>
                <a:effectLst/>
                <a:uLnTx/>
                <a:uFillTx/>
                <a:latin typeface="APLPapaTroll" panose="02000603000000000000" pitchFamily="2" charset="0"/>
                <a:ea typeface="APLPapaTroll" panose="02000603000000000000" pitchFamily="2" charset="0"/>
                <a:cs typeface="+mn-cs"/>
              </a:rPr>
              <a:t>We will focus on the character education trait gratitude for the month. Gratitude is consistently identifying, experiencing, and expressing thankfulness for the good things in their lives (i.e., they count their blessings), and they always politely express gratitude for gifts, favors, compliments, and services received. </a:t>
            </a:r>
            <a:endParaRPr lang="en-US" b="1"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30" name="TextBox 29"/>
          <p:cNvSpPr txBox="1"/>
          <p:nvPr>
            <p:custDataLst>
              <p:tags r:id="rId8"/>
            </p:custDataLst>
          </p:nvPr>
        </p:nvSpPr>
        <p:spPr>
          <a:xfrm>
            <a:off x="4955236" y="3188410"/>
            <a:ext cx="2341676" cy="1200329"/>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11/13—11/17 Generation Tx Week</a:t>
            </a:r>
          </a:p>
          <a:p>
            <a:r>
              <a:rPr lang="en-US" dirty="0">
                <a:latin typeface="APLPapaTroll" panose="02000603000000000000" pitchFamily="2" charset="0"/>
                <a:ea typeface="APLPapaTroll" panose="02000603000000000000" pitchFamily="2" charset="0"/>
              </a:rPr>
              <a:t>11/20-11/24 Thanksgiving Break</a:t>
            </a:r>
          </a:p>
        </p:txBody>
      </p:sp>
      <p:sp>
        <p:nvSpPr>
          <p:cNvPr id="35" name="TextBox 34"/>
          <p:cNvSpPr txBox="1"/>
          <p:nvPr>
            <p:custDataLst>
              <p:tags r:id="rId9"/>
            </p:custDataLst>
          </p:nvPr>
        </p:nvSpPr>
        <p:spPr>
          <a:xfrm>
            <a:off x="1060704" y="2983668"/>
            <a:ext cx="2825496" cy="954107"/>
          </a:xfrm>
          <a:prstGeom prst="rect">
            <a:avLst/>
          </a:prstGeom>
          <a:noFill/>
        </p:spPr>
        <p:txBody>
          <a:bodyPr wrap="square" rtlCol="0">
            <a:spAutoFit/>
          </a:bodyPr>
          <a:lstStyle/>
          <a:p>
            <a:pPr algn="ctr"/>
            <a:r>
              <a:rPr lang="en-US" sz="2800" dirty="0">
                <a:latin typeface="BRX Friday at Four" pitchFamily="2" charset="0"/>
              </a:rPr>
              <a:t>Counseling</a:t>
            </a:r>
          </a:p>
          <a:p>
            <a:pPr algn="ctr"/>
            <a:r>
              <a:rPr lang="en-US" sz="2800" dirty="0">
                <a:latin typeface="BRX Friday at Four" pitchFamily="2" charset="0"/>
              </a:rPr>
              <a:t>Monthly Focus:</a:t>
            </a:r>
          </a:p>
        </p:txBody>
      </p:sp>
      <p:sp>
        <p:nvSpPr>
          <p:cNvPr id="14" name="TextBox 13"/>
          <p:cNvSpPr txBox="1"/>
          <p:nvPr>
            <p:custDataLst>
              <p:tags r:id="rId10"/>
            </p:custDataLst>
          </p:nvPr>
        </p:nvSpPr>
        <p:spPr>
          <a:xfrm>
            <a:off x="4590288" y="6550658"/>
            <a:ext cx="3024689" cy="523220"/>
          </a:xfrm>
          <a:prstGeom prst="rect">
            <a:avLst/>
          </a:prstGeom>
          <a:noFill/>
        </p:spPr>
        <p:txBody>
          <a:bodyPr wrap="square" rtlCol="0">
            <a:spAutoFit/>
          </a:bodyPr>
          <a:lstStyle/>
          <a:p>
            <a:pPr algn="ctr"/>
            <a:r>
              <a:rPr lang="en-US" sz="2800" b="1" dirty="0">
                <a:latin typeface="BRX Friday at Four" pitchFamily="2" charset="0"/>
              </a:rPr>
              <a:t>Let’s CONNECT!</a:t>
            </a:r>
          </a:p>
        </p:txBody>
      </p:sp>
      <p:sp>
        <p:nvSpPr>
          <p:cNvPr id="21" name="TextBox 20"/>
          <p:cNvSpPr txBox="1"/>
          <p:nvPr>
            <p:custDataLst>
              <p:tags r:id="rId11"/>
            </p:custDataLst>
          </p:nvPr>
        </p:nvSpPr>
        <p:spPr>
          <a:xfrm>
            <a:off x="4914852" y="7061219"/>
            <a:ext cx="2782149" cy="723275"/>
          </a:xfrm>
          <a:prstGeom prst="rect">
            <a:avLst/>
          </a:prstGeom>
          <a:noFill/>
        </p:spPr>
        <p:txBody>
          <a:bodyPr wrap="square" rtlCol="0">
            <a:spAutoFit/>
          </a:bodyPr>
          <a:lstStyle/>
          <a:p>
            <a:pPr algn="ctr"/>
            <a:r>
              <a:rPr lang="en-US" sz="1300" b="1" dirty="0">
                <a:latin typeface="Times New Roman" panose="02020603050405020304" pitchFamily="18" charset="0"/>
                <a:ea typeface="APLILikeBigFonts" panose="02000603000000000000" pitchFamily="2" charset="0"/>
                <a:cs typeface="Times New Roman" panose="02020603050405020304" pitchFamily="18" charset="0"/>
              </a:rPr>
              <a:t>ashley.freeman@houstonisd.org </a:t>
            </a:r>
          </a:p>
          <a:p>
            <a:pPr algn="ctr"/>
            <a:endParaRPr lang="en-US" sz="2800" b="1" dirty="0">
              <a:latin typeface="BRX Friday at Four" pitchFamily="2" charset="0"/>
              <a:ea typeface="APLILikeBigFonts" panose="02000603000000000000" pitchFamily="2" charset="0"/>
            </a:endParaRPr>
          </a:p>
        </p:txBody>
      </p:sp>
      <p:sp>
        <p:nvSpPr>
          <p:cNvPr id="22" name="TextBox 21"/>
          <p:cNvSpPr txBox="1"/>
          <p:nvPr>
            <p:custDataLst>
              <p:tags r:id="rId12"/>
            </p:custDataLst>
          </p:nvPr>
        </p:nvSpPr>
        <p:spPr>
          <a:xfrm>
            <a:off x="5350476" y="7490866"/>
            <a:ext cx="216387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body) "/>
              </a:rPr>
              <a:t>(713) 696-2710</a:t>
            </a:r>
          </a:p>
        </p:txBody>
      </p:sp>
      <p:pic>
        <p:nvPicPr>
          <p:cNvPr id="2" name="Picture 1">
            <a:extLst>
              <a:ext uri="{FF2B5EF4-FFF2-40B4-BE49-F238E27FC236}">
                <a16:creationId xmlns:a16="http://schemas.microsoft.com/office/drawing/2014/main" id="{9E9B9D01-C5AD-54D4-C0F6-07EDE6CA099F}"/>
              </a:ext>
            </a:extLst>
          </p:cNvPr>
          <p:cNvPicPr>
            <a:picLocks noChangeAspect="1"/>
          </p:cNvPicPr>
          <p:nvPr/>
        </p:nvPicPr>
        <p:blipFill>
          <a:blip r:embed="rId15"/>
          <a:stretch>
            <a:fillRect/>
          </a:stretch>
        </p:blipFill>
        <p:spPr>
          <a:xfrm>
            <a:off x="3660847" y="6220550"/>
            <a:ext cx="847417" cy="1109568"/>
          </a:xfrm>
          <a:prstGeom prst="rect">
            <a:avLst/>
          </a:prstGeom>
        </p:spPr>
      </p:pic>
    </p:spTree>
    <p:extLst>
      <p:ext uri="{BB962C8B-B14F-4D97-AF65-F5344CB8AC3E}">
        <p14:creationId xmlns:p14="http://schemas.microsoft.com/office/powerpoint/2010/main" val="3243106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14"/>
          <a:stretch>
            <a:fillRect/>
          </a:stretch>
        </a:blipFill>
        <a:effectLst/>
      </p:bgPr>
    </p:bg>
    <p:spTree>
      <p:nvGrpSpPr>
        <p:cNvPr id="1" name=""/>
        <p:cNvGrpSpPr/>
        <p:nvPr/>
      </p:nvGrpSpPr>
      <p:grpSpPr>
        <a:xfrm>
          <a:off x="0" y="0"/>
          <a:ext cx="0" cy="0"/>
          <a:chOff x="0" y="0"/>
          <a:chExt cx="0" cy="0"/>
        </a:xfrm>
      </p:grpSpPr>
      <p:sp>
        <p:nvSpPr>
          <p:cNvPr id="8" name="TextBox 7"/>
          <p:cNvSpPr txBox="1"/>
          <p:nvPr>
            <p:custDataLst>
              <p:tags r:id="rId1"/>
            </p:custDataLst>
          </p:nvPr>
        </p:nvSpPr>
        <p:spPr>
          <a:xfrm>
            <a:off x="-21412" y="127310"/>
            <a:ext cx="7772400" cy="2800767"/>
          </a:xfrm>
          <a:prstGeom prst="rect">
            <a:avLst/>
          </a:prstGeom>
          <a:noFill/>
        </p:spPr>
        <p:txBody>
          <a:bodyPr wrap="square" rtlCol="0">
            <a:spAutoFit/>
          </a:bodyPr>
          <a:lstStyle/>
          <a:p>
            <a:pPr algn="ctr"/>
            <a:r>
              <a:rPr lang="en-US" sz="5400" dirty="0" err="1">
                <a:latin typeface="BRX Friday at Four" panose="020B0604020202020204" charset="0"/>
                <a:ea typeface="APLILikeBigFonts" panose="02000603000000000000" pitchFamily="2" charset="0"/>
              </a:rPr>
              <a:t>Rincón</a:t>
            </a:r>
            <a:r>
              <a:rPr lang="en-US" sz="5400" dirty="0">
                <a:latin typeface="BRX Friday at Four" panose="020B0604020202020204" charset="0"/>
                <a:ea typeface="APLILikeBigFonts" panose="02000603000000000000" pitchFamily="2" charset="0"/>
              </a:rPr>
              <a:t> del </a:t>
            </a:r>
            <a:r>
              <a:rPr lang="en-US" sz="5400" dirty="0" err="1">
                <a:latin typeface="BRX Friday at Four" panose="020B0604020202020204" charset="0"/>
                <a:ea typeface="APLILikeBigFonts" panose="02000603000000000000" pitchFamily="2" charset="0"/>
              </a:rPr>
              <a:t>Consejero</a:t>
            </a:r>
            <a:r>
              <a:rPr lang="en-US" sz="8800" dirty="0">
                <a:latin typeface="BRX Friday at Four" panose="020B0604020202020204" charset="0"/>
                <a:ea typeface="APLILikeBigFonts" panose="02000603000000000000" pitchFamily="2" charset="0"/>
              </a:rPr>
              <a:t>
</a:t>
            </a:r>
          </a:p>
        </p:txBody>
      </p:sp>
      <p:sp>
        <p:nvSpPr>
          <p:cNvPr id="9" name="TextBox 8"/>
          <p:cNvSpPr txBox="1"/>
          <p:nvPr>
            <p:custDataLst>
              <p:tags r:id="rId2"/>
            </p:custDataLst>
          </p:nvPr>
        </p:nvSpPr>
        <p:spPr>
          <a:xfrm>
            <a:off x="-17614" y="1079234"/>
            <a:ext cx="7790014" cy="1938992"/>
          </a:xfrm>
          <a:prstGeom prst="rect">
            <a:avLst/>
          </a:prstGeom>
          <a:noFill/>
        </p:spPr>
        <p:txBody>
          <a:bodyPr wrap="square" rtlCol="0">
            <a:spAutoFit/>
          </a:bodyPr>
          <a:lstStyle/>
          <a:p>
            <a:pPr algn="ctr"/>
            <a:r>
              <a:rPr lang="en-US" sz="4400" b="1" dirty="0">
                <a:latin typeface="Baskerville Old Face" panose="02020602080505020303" pitchFamily="18" charset="0"/>
                <a:ea typeface="APLHeartEyes" panose="02000603000000000000" pitchFamily="2" charset="0"/>
              </a:rPr>
              <a:t>NOVIEMBRE 2023</a:t>
            </a:r>
            <a:r>
              <a:rPr lang="en-US" sz="6000" b="1" dirty="0">
                <a:latin typeface="Baskerville Old Face" panose="02020602080505020303" pitchFamily="18" charset="0"/>
                <a:ea typeface="APLHeartEyes" panose="02000603000000000000" pitchFamily="2" charset="0"/>
              </a:rPr>
              <a:t>
</a:t>
            </a:r>
          </a:p>
        </p:txBody>
      </p:sp>
      <p:sp>
        <p:nvSpPr>
          <p:cNvPr id="12" name="TextBox 11"/>
          <p:cNvSpPr txBox="1"/>
          <p:nvPr>
            <p:custDataLst>
              <p:tags r:id="rId3"/>
            </p:custDataLst>
          </p:nvPr>
        </p:nvSpPr>
        <p:spPr>
          <a:xfrm>
            <a:off x="5056633" y="2555715"/>
            <a:ext cx="1874520" cy="646331"/>
          </a:xfrm>
          <a:prstGeom prst="rect">
            <a:avLst/>
          </a:prstGeom>
          <a:noFill/>
        </p:spPr>
        <p:txBody>
          <a:bodyPr wrap="square" rtlCol="0">
            <a:spAutoFit/>
          </a:bodyPr>
          <a:lstStyle/>
          <a:p>
            <a:pPr algn="ctr"/>
            <a:r>
              <a:rPr lang="en-US" sz="3600" dirty="0">
                <a:latin typeface="BRX Friday at Four" pitchFamily="2" charset="0"/>
              </a:rPr>
              <a:t>Dates:</a:t>
            </a:r>
          </a:p>
        </p:txBody>
      </p:sp>
      <p:sp>
        <p:nvSpPr>
          <p:cNvPr id="25" name="TextBox 24"/>
          <p:cNvSpPr txBox="1"/>
          <p:nvPr>
            <p:custDataLst>
              <p:tags r:id="rId4"/>
            </p:custDataLst>
          </p:nvPr>
        </p:nvSpPr>
        <p:spPr>
          <a:xfrm>
            <a:off x="110666" y="7830805"/>
            <a:ext cx="4421618" cy="369332"/>
          </a:xfrm>
          <a:prstGeom prst="rect">
            <a:avLst/>
          </a:prstGeom>
          <a:noFill/>
        </p:spPr>
        <p:txBody>
          <a:bodyPr wrap="square" rtlCol="0">
            <a:spAutoFit/>
          </a:bodyPr>
          <a:lstStyle/>
          <a:p>
            <a:pPr algn="ctr"/>
            <a:r>
              <a:rPr lang="es-ES" dirty="0">
                <a:latin typeface="BRX Friday at Four" pitchFamily="2" charset="0"/>
              </a:rPr>
              <a:t>Niños felices y sanos CONSEJO</a:t>
            </a:r>
            <a:r>
              <a:rPr lang="en-US" dirty="0">
                <a:latin typeface="BRX Friday at Four" pitchFamily="2" charset="0"/>
              </a:rPr>
              <a:t>:</a:t>
            </a:r>
          </a:p>
        </p:txBody>
      </p:sp>
      <p:sp>
        <p:nvSpPr>
          <p:cNvPr id="26" name="TextBox 25"/>
          <p:cNvSpPr txBox="1"/>
          <p:nvPr>
            <p:custDataLst>
              <p:tags r:id="rId5"/>
            </p:custDataLst>
          </p:nvPr>
        </p:nvSpPr>
        <p:spPr>
          <a:xfrm>
            <a:off x="81496" y="8324562"/>
            <a:ext cx="4479958" cy="1546577"/>
          </a:xfrm>
          <a:prstGeom prst="rect">
            <a:avLst/>
          </a:prstGeom>
          <a:noFill/>
        </p:spPr>
        <p:txBody>
          <a:bodyPr wrap="square" rtlCol="0">
            <a:spAutoFit/>
          </a:bodyPr>
          <a:lstStyle/>
          <a:p>
            <a:pPr algn="ctr"/>
            <a:r>
              <a:rPr lang="es-ES" sz="1500" dirty="0">
                <a:latin typeface="APLPapaTroll" panose="02000603000000000000" pitchFamily="2" charset="0"/>
                <a:ea typeface="APLPapaTroll" panose="02000603000000000000" pitchFamily="2" charset="0"/>
              </a:rPr>
              <a:t>Una de las mejores cosas que un padre puede hacer por su hijo es leerle durante 20 minutos cada día. Leer juntos hace crecer su vínculo, despierta su imaginación, amplía su vocabulario</a:t>
            </a:r>
            <a:r>
              <a:rPr lang="es-ES" sz="1650" dirty="0">
                <a:latin typeface="APLPapaTroll" panose="02000603000000000000" pitchFamily="2" charset="0"/>
                <a:ea typeface="APLPapaTroll" panose="02000603000000000000" pitchFamily="2" charset="0"/>
              </a:rPr>
              <a:t>, mejora su inteligencia emocional y más.
</a:t>
            </a:r>
            <a:endParaRPr lang="en-US" sz="1650" dirty="0">
              <a:latin typeface="APLPapaTroll" panose="02000603000000000000" pitchFamily="2" charset="0"/>
              <a:ea typeface="APLPapaTroll" panose="02000603000000000000" pitchFamily="2" charset="0"/>
            </a:endParaRPr>
          </a:p>
        </p:txBody>
      </p:sp>
      <p:sp>
        <p:nvSpPr>
          <p:cNvPr id="29" name="TextBox 28"/>
          <p:cNvSpPr txBox="1"/>
          <p:nvPr>
            <p:custDataLst>
              <p:tags r:id="rId6"/>
            </p:custDataLst>
          </p:nvPr>
        </p:nvSpPr>
        <p:spPr>
          <a:xfrm>
            <a:off x="17614" y="1789624"/>
            <a:ext cx="7772400" cy="1938992"/>
          </a:xfrm>
          <a:prstGeom prst="rect">
            <a:avLst/>
          </a:prstGeom>
          <a:noFill/>
        </p:spPr>
        <p:txBody>
          <a:bodyPr wrap="square" rtlCol="0">
            <a:spAutoFit/>
          </a:bodyPr>
          <a:lstStyle/>
          <a:p>
            <a:pPr algn="ctr"/>
            <a:r>
              <a:rPr lang="en-US" sz="4800" dirty="0">
                <a:latin typeface="Lucida Handwriting" panose="03010101010101010101" pitchFamily="66" charset="0"/>
                <a:ea typeface="APLILikeBigFonts" panose="02000603000000000000" pitchFamily="2" charset="0"/>
              </a:rPr>
              <a:t>Sra. Freeman</a:t>
            </a:r>
            <a:r>
              <a:rPr lang="en-US" sz="6000" dirty="0">
                <a:latin typeface="Lucida Handwriting" panose="03010101010101010101" pitchFamily="66" charset="0"/>
                <a:ea typeface="APLILikeBigFonts" panose="02000603000000000000" pitchFamily="2" charset="0"/>
              </a:rPr>
              <a:t>
</a:t>
            </a:r>
            <a:endParaRPr lang="en-US" sz="6600" b="1" dirty="0">
              <a:latin typeface="Lucida Handwriting" panose="03010101010101010101" pitchFamily="66" charset="0"/>
              <a:ea typeface="APLILikeBigFonts" panose="02000603000000000000" pitchFamily="2" charset="0"/>
            </a:endParaRPr>
          </a:p>
        </p:txBody>
      </p:sp>
      <p:sp>
        <p:nvSpPr>
          <p:cNvPr id="28" name="TextBox 27"/>
          <p:cNvSpPr txBox="1"/>
          <p:nvPr>
            <p:custDataLst>
              <p:tags r:id="rId7"/>
            </p:custDataLst>
          </p:nvPr>
        </p:nvSpPr>
        <p:spPr>
          <a:xfrm>
            <a:off x="731764" y="3638467"/>
            <a:ext cx="3024690" cy="5871661"/>
          </a:xfrm>
          <a:prstGeom prst="rect">
            <a:avLst/>
          </a:prstGeom>
          <a:noFill/>
        </p:spPr>
        <p:txBody>
          <a:bodyPr wrap="square" rtlCol="0">
            <a:spAutoFit/>
          </a:bodyPr>
          <a:lstStyle/>
          <a:p>
            <a:pPr algn="ctr"/>
            <a:r>
              <a:rPr lang="es-ES" sz="1600" b="1" dirty="0">
                <a:latin typeface="APLPapaTroll" panose="02000603000000000000" pitchFamily="2" charset="0"/>
                <a:ea typeface="APLPapaTroll" panose="02000603000000000000" pitchFamily="2" charset="0"/>
              </a:rPr>
              <a:t>Gratitud</a:t>
            </a:r>
            <a:r>
              <a:rPr lang="es-ES" sz="1600" dirty="0">
                <a:latin typeface="APLPapaTroll" panose="02000603000000000000" pitchFamily="2" charset="0"/>
                <a:ea typeface="APLPapaTroll" panose="02000603000000000000" pitchFamily="2" charset="0"/>
              </a:rPr>
              <a:t>
Nos centraremos en el rasgo de educación del carácter gratitud del mes. La gratitud es identificar, experimentar y expresar constantemente gratitud por las cosas buenas en sus vidas (es decir, cuentan sus bendiciones), y siempre expresan cortésmente gratitud por los regalos, favores, cumplidos y servicios recibidos. 
</a:t>
            </a:r>
            <a:endParaRPr lang="en-US" sz="1600"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30" name="TextBox 29"/>
          <p:cNvSpPr txBox="1"/>
          <p:nvPr>
            <p:custDataLst>
              <p:tags r:id="rId8"/>
            </p:custDataLst>
          </p:nvPr>
        </p:nvSpPr>
        <p:spPr>
          <a:xfrm>
            <a:off x="4955236" y="3188410"/>
            <a:ext cx="2341676" cy="1754326"/>
          </a:xfrm>
          <a:prstGeom prst="rect">
            <a:avLst/>
          </a:prstGeom>
          <a:noFill/>
        </p:spPr>
        <p:txBody>
          <a:bodyPr wrap="square" rtlCol="0">
            <a:spAutoFit/>
          </a:bodyPr>
          <a:lstStyle/>
          <a:p>
            <a:r>
              <a:rPr lang="es-ES" dirty="0">
                <a:latin typeface="APLPapaTroll" panose="02000603000000000000" pitchFamily="2" charset="0"/>
                <a:ea typeface="APLPapaTroll" panose="02000603000000000000" pitchFamily="2" charset="0"/>
              </a:rPr>
              <a:t>13/11—17/11 Semana de la Generación </a:t>
            </a:r>
            <a:r>
              <a:rPr lang="es-ES" dirty="0" err="1">
                <a:latin typeface="APLPapaTroll" panose="02000603000000000000" pitchFamily="2" charset="0"/>
                <a:ea typeface="APLPapaTroll" panose="02000603000000000000" pitchFamily="2" charset="0"/>
              </a:rPr>
              <a:t>Tx</a:t>
            </a:r>
            <a:r>
              <a:rPr lang="es-ES" dirty="0">
                <a:latin typeface="APLPapaTroll" panose="02000603000000000000" pitchFamily="2" charset="0"/>
                <a:ea typeface="APLPapaTroll" panose="02000603000000000000" pitchFamily="2" charset="0"/>
              </a:rPr>
              <a:t>
11/20-11/24 Vacaciones de Acción de Gracias
</a:t>
            </a:r>
            <a:endParaRPr lang="en-US" dirty="0">
              <a:latin typeface="APLPapaTroll" panose="02000603000000000000" pitchFamily="2" charset="0"/>
              <a:ea typeface="APLPapaTroll" panose="02000603000000000000" pitchFamily="2" charset="0"/>
            </a:endParaRPr>
          </a:p>
        </p:txBody>
      </p:sp>
      <p:sp>
        <p:nvSpPr>
          <p:cNvPr id="35" name="TextBox 34"/>
          <p:cNvSpPr txBox="1"/>
          <p:nvPr>
            <p:custDataLst>
              <p:tags r:id="rId9"/>
            </p:custDataLst>
          </p:nvPr>
        </p:nvSpPr>
        <p:spPr>
          <a:xfrm>
            <a:off x="1060704" y="2983668"/>
            <a:ext cx="2825496" cy="1015663"/>
          </a:xfrm>
          <a:prstGeom prst="rect">
            <a:avLst/>
          </a:prstGeom>
          <a:noFill/>
        </p:spPr>
        <p:txBody>
          <a:bodyPr wrap="square" rtlCol="0">
            <a:spAutoFit/>
          </a:bodyPr>
          <a:lstStyle/>
          <a:p>
            <a:pPr algn="ctr"/>
            <a:r>
              <a:rPr lang="en-US" sz="2000" dirty="0" err="1">
                <a:latin typeface="BRX Friday at Four" pitchFamily="2" charset="0"/>
              </a:rPr>
              <a:t>Asesoramiento</a:t>
            </a:r>
            <a:r>
              <a:rPr lang="en-US" sz="2000" dirty="0">
                <a:latin typeface="BRX Friday at Four" pitchFamily="2" charset="0"/>
              </a:rPr>
              <a:t>
</a:t>
            </a:r>
            <a:r>
              <a:rPr lang="en-US" sz="2000" dirty="0" err="1">
                <a:latin typeface="BRX Friday at Four" pitchFamily="2" charset="0"/>
              </a:rPr>
              <a:t>Enfoque</a:t>
            </a:r>
            <a:r>
              <a:rPr lang="en-US" sz="2000" dirty="0">
                <a:latin typeface="BRX Friday at Four" pitchFamily="2" charset="0"/>
              </a:rPr>
              <a:t> </a:t>
            </a:r>
            <a:r>
              <a:rPr lang="en-US" sz="2000" dirty="0" err="1">
                <a:latin typeface="BRX Friday at Four" pitchFamily="2" charset="0"/>
              </a:rPr>
              <a:t>mensual</a:t>
            </a:r>
            <a:r>
              <a:rPr lang="en-US" sz="2000" dirty="0">
                <a:latin typeface="BRX Friday at Four" pitchFamily="2" charset="0"/>
              </a:rPr>
              <a:t>:
</a:t>
            </a:r>
          </a:p>
        </p:txBody>
      </p:sp>
      <p:sp>
        <p:nvSpPr>
          <p:cNvPr id="14" name="TextBox 13"/>
          <p:cNvSpPr txBox="1"/>
          <p:nvPr>
            <p:custDataLst>
              <p:tags r:id="rId10"/>
            </p:custDataLst>
          </p:nvPr>
        </p:nvSpPr>
        <p:spPr>
          <a:xfrm>
            <a:off x="4590288" y="6550658"/>
            <a:ext cx="3024689" cy="707886"/>
          </a:xfrm>
          <a:prstGeom prst="rect">
            <a:avLst/>
          </a:prstGeom>
          <a:noFill/>
        </p:spPr>
        <p:txBody>
          <a:bodyPr wrap="square" rtlCol="0">
            <a:spAutoFit/>
          </a:bodyPr>
          <a:lstStyle/>
          <a:p>
            <a:pPr algn="ctr"/>
            <a:r>
              <a:rPr lang="en-US" sz="2000" b="1" dirty="0">
                <a:latin typeface="BRX Friday at Four" pitchFamily="2" charset="0"/>
              </a:rPr>
              <a:t>¡CONECTÉMONOS!
</a:t>
            </a:r>
          </a:p>
        </p:txBody>
      </p:sp>
      <p:sp>
        <p:nvSpPr>
          <p:cNvPr id="21" name="TextBox 20"/>
          <p:cNvSpPr txBox="1"/>
          <p:nvPr>
            <p:custDataLst>
              <p:tags r:id="rId11"/>
            </p:custDataLst>
          </p:nvPr>
        </p:nvSpPr>
        <p:spPr>
          <a:xfrm>
            <a:off x="4914852" y="7061219"/>
            <a:ext cx="2782149" cy="723275"/>
          </a:xfrm>
          <a:prstGeom prst="rect">
            <a:avLst/>
          </a:prstGeom>
          <a:noFill/>
        </p:spPr>
        <p:txBody>
          <a:bodyPr wrap="square" rtlCol="0">
            <a:spAutoFit/>
          </a:bodyPr>
          <a:lstStyle/>
          <a:p>
            <a:pPr algn="ctr"/>
            <a:r>
              <a:rPr lang="en-US" sz="1300" b="1" dirty="0">
                <a:latin typeface="Times New Roman" panose="02020603050405020304" pitchFamily="18" charset="0"/>
                <a:ea typeface="APLILikeBigFonts" panose="02000603000000000000" pitchFamily="2" charset="0"/>
                <a:cs typeface="Times New Roman" panose="02020603050405020304" pitchFamily="18" charset="0"/>
              </a:rPr>
              <a:t>ashley.freeman@houstonisd.org </a:t>
            </a:r>
          </a:p>
          <a:p>
            <a:pPr algn="ctr"/>
            <a:endParaRPr lang="en-US" sz="2800" b="1" dirty="0">
              <a:latin typeface="BRX Friday at Four" pitchFamily="2" charset="0"/>
              <a:ea typeface="APLILikeBigFonts" panose="02000603000000000000" pitchFamily="2" charset="0"/>
            </a:endParaRPr>
          </a:p>
        </p:txBody>
      </p:sp>
      <p:sp>
        <p:nvSpPr>
          <p:cNvPr id="22" name="TextBox 21"/>
          <p:cNvSpPr txBox="1"/>
          <p:nvPr>
            <p:custDataLst>
              <p:tags r:id="rId12"/>
            </p:custDataLst>
          </p:nvPr>
        </p:nvSpPr>
        <p:spPr>
          <a:xfrm>
            <a:off x="5350476" y="7490866"/>
            <a:ext cx="216387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body) "/>
              </a:rPr>
              <a:t>(713) 696-2710</a:t>
            </a:r>
          </a:p>
        </p:txBody>
      </p:sp>
      <p:pic>
        <p:nvPicPr>
          <p:cNvPr id="2" name="Picture 1">
            <a:extLst>
              <a:ext uri="{FF2B5EF4-FFF2-40B4-BE49-F238E27FC236}">
                <a16:creationId xmlns:a16="http://schemas.microsoft.com/office/drawing/2014/main" id="{BA50070B-4CE8-C08C-7A36-00698F8A6E4F}"/>
              </a:ext>
            </a:extLst>
          </p:cNvPr>
          <p:cNvPicPr>
            <a:picLocks noChangeAspect="1"/>
          </p:cNvPicPr>
          <p:nvPr/>
        </p:nvPicPr>
        <p:blipFill>
          <a:blip r:embed="rId15"/>
          <a:stretch>
            <a:fillRect/>
          </a:stretch>
        </p:blipFill>
        <p:spPr>
          <a:xfrm>
            <a:off x="3592239" y="6475482"/>
            <a:ext cx="847417" cy="1109568"/>
          </a:xfrm>
          <a:prstGeom prst="rect">
            <a:avLst/>
          </a:prstGeom>
        </p:spPr>
      </p:pic>
    </p:spTree>
    <p:extLst>
      <p:ext uri="{BB962C8B-B14F-4D97-AF65-F5344CB8AC3E}">
        <p14:creationId xmlns:p14="http://schemas.microsoft.com/office/powerpoint/2010/main" val="5188449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LATTEN" val="true"/>
</p:tagLst>
</file>

<file path=ppt/tags/tag10.xml><?xml version="1.0" encoding="utf-8"?>
<p:tagLst xmlns:a="http://schemas.openxmlformats.org/drawingml/2006/main" xmlns:r="http://schemas.openxmlformats.org/officeDocument/2006/relationships" xmlns:p="http://schemas.openxmlformats.org/presentationml/2006/main">
  <p:tag name="FLATTEN" val="true"/>
</p:tagLst>
</file>

<file path=ppt/tags/tag11.xml><?xml version="1.0" encoding="utf-8"?>
<p:tagLst xmlns:a="http://schemas.openxmlformats.org/drawingml/2006/main" xmlns:r="http://schemas.openxmlformats.org/officeDocument/2006/relationships" xmlns:p="http://schemas.openxmlformats.org/presentationml/2006/main">
  <p:tag name="FLATTEN" val="true"/>
</p:tagLst>
</file>

<file path=ppt/tags/tag12.xml><?xml version="1.0" encoding="utf-8"?>
<p:tagLst xmlns:a="http://schemas.openxmlformats.org/drawingml/2006/main" xmlns:r="http://schemas.openxmlformats.org/officeDocument/2006/relationships" xmlns:p="http://schemas.openxmlformats.org/presentationml/2006/main">
  <p:tag name="FLATTEN" val="true"/>
</p:tagLst>
</file>

<file path=ppt/tags/tag13.xml><?xml version="1.0" encoding="utf-8"?>
<p:tagLst xmlns:a="http://schemas.openxmlformats.org/drawingml/2006/main" xmlns:r="http://schemas.openxmlformats.org/officeDocument/2006/relationships" xmlns:p="http://schemas.openxmlformats.org/presentationml/2006/main">
  <p:tag name="FLATTEN" val="true"/>
</p:tagLst>
</file>

<file path=ppt/tags/tag14.xml><?xml version="1.0" encoding="utf-8"?>
<p:tagLst xmlns:a="http://schemas.openxmlformats.org/drawingml/2006/main" xmlns:r="http://schemas.openxmlformats.org/officeDocument/2006/relationships" xmlns:p="http://schemas.openxmlformats.org/presentationml/2006/main">
  <p:tag name="FLATTEN" val="true"/>
</p:tagLst>
</file>

<file path=ppt/tags/tag15.xml><?xml version="1.0" encoding="utf-8"?>
<p:tagLst xmlns:a="http://schemas.openxmlformats.org/drawingml/2006/main" xmlns:r="http://schemas.openxmlformats.org/officeDocument/2006/relationships" xmlns:p="http://schemas.openxmlformats.org/presentationml/2006/main">
  <p:tag name="FLATTEN" val="true"/>
</p:tagLst>
</file>

<file path=ppt/tags/tag16.xml><?xml version="1.0" encoding="utf-8"?>
<p:tagLst xmlns:a="http://schemas.openxmlformats.org/drawingml/2006/main" xmlns:r="http://schemas.openxmlformats.org/officeDocument/2006/relationships" xmlns:p="http://schemas.openxmlformats.org/presentationml/2006/main">
  <p:tag name="FLATTEN" val="true"/>
</p:tagLst>
</file>

<file path=ppt/tags/tag17.xml><?xml version="1.0" encoding="utf-8"?>
<p:tagLst xmlns:a="http://schemas.openxmlformats.org/drawingml/2006/main" xmlns:r="http://schemas.openxmlformats.org/officeDocument/2006/relationships" xmlns:p="http://schemas.openxmlformats.org/presentationml/2006/main">
  <p:tag name="FLATTEN" val="true"/>
</p:tagLst>
</file>

<file path=ppt/tags/tag18.xml><?xml version="1.0" encoding="utf-8"?>
<p:tagLst xmlns:a="http://schemas.openxmlformats.org/drawingml/2006/main" xmlns:r="http://schemas.openxmlformats.org/officeDocument/2006/relationships" xmlns:p="http://schemas.openxmlformats.org/presentationml/2006/main">
  <p:tag name="FLATTEN" val="true"/>
</p:tagLst>
</file>

<file path=ppt/tags/tag19.xml><?xml version="1.0" encoding="utf-8"?>
<p:tagLst xmlns:a="http://schemas.openxmlformats.org/drawingml/2006/main" xmlns:r="http://schemas.openxmlformats.org/officeDocument/2006/relationships" xmlns:p="http://schemas.openxmlformats.org/presentationml/2006/main">
  <p:tag name="FLATTEN" val="true"/>
</p:tagLst>
</file>

<file path=ppt/tags/tag2.xml><?xml version="1.0" encoding="utf-8"?>
<p:tagLst xmlns:a="http://schemas.openxmlformats.org/drawingml/2006/main" xmlns:r="http://schemas.openxmlformats.org/officeDocument/2006/relationships" xmlns:p="http://schemas.openxmlformats.org/presentationml/2006/main">
  <p:tag name="FLATTEN" val="true"/>
</p:tagLst>
</file>

<file path=ppt/tags/tag20.xml><?xml version="1.0" encoding="utf-8"?>
<p:tagLst xmlns:a="http://schemas.openxmlformats.org/drawingml/2006/main" xmlns:r="http://schemas.openxmlformats.org/officeDocument/2006/relationships" xmlns:p="http://schemas.openxmlformats.org/presentationml/2006/main">
  <p:tag name="FLATTEN" val="true"/>
</p:tagLst>
</file>

<file path=ppt/tags/tag21.xml><?xml version="1.0" encoding="utf-8"?>
<p:tagLst xmlns:a="http://schemas.openxmlformats.org/drawingml/2006/main" xmlns:r="http://schemas.openxmlformats.org/officeDocument/2006/relationships" xmlns:p="http://schemas.openxmlformats.org/presentationml/2006/main">
  <p:tag name="FLATTEN" val="true"/>
</p:tagLst>
</file>

<file path=ppt/tags/tag22.xml><?xml version="1.0" encoding="utf-8"?>
<p:tagLst xmlns:a="http://schemas.openxmlformats.org/drawingml/2006/main" xmlns:r="http://schemas.openxmlformats.org/officeDocument/2006/relationships" xmlns:p="http://schemas.openxmlformats.org/presentationml/2006/main">
  <p:tag name="FLATTEN" val="true"/>
</p:tagLst>
</file>

<file path=ppt/tags/tag23.xml><?xml version="1.0" encoding="utf-8"?>
<p:tagLst xmlns:a="http://schemas.openxmlformats.org/drawingml/2006/main" xmlns:r="http://schemas.openxmlformats.org/officeDocument/2006/relationships" xmlns:p="http://schemas.openxmlformats.org/presentationml/2006/main">
  <p:tag name="FLATTEN" val="true"/>
</p:tagLst>
</file>

<file path=ppt/tags/tag24.xml><?xml version="1.0" encoding="utf-8"?>
<p:tagLst xmlns:a="http://schemas.openxmlformats.org/drawingml/2006/main" xmlns:r="http://schemas.openxmlformats.org/officeDocument/2006/relationships" xmlns:p="http://schemas.openxmlformats.org/presentationml/2006/main">
  <p:tag name="FLATTEN" val="true"/>
</p:tagLst>
</file>

<file path=ppt/tags/tag3.xml><?xml version="1.0" encoding="utf-8"?>
<p:tagLst xmlns:a="http://schemas.openxmlformats.org/drawingml/2006/main" xmlns:r="http://schemas.openxmlformats.org/officeDocument/2006/relationships" xmlns:p="http://schemas.openxmlformats.org/presentationml/2006/main">
  <p:tag name="FLATTEN" val="true"/>
</p:tagLst>
</file>

<file path=ppt/tags/tag4.xml><?xml version="1.0" encoding="utf-8"?>
<p:tagLst xmlns:a="http://schemas.openxmlformats.org/drawingml/2006/main" xmlns:r="http://schemas.openxmlformats.org/officeDocument/2006/relationships" xmlns:p="http://schemas.openxmlformats.org/presentationml/2006/main">
  <p:tag name="FLATTEN" val="true"/>
</p:tagLst>
</file>

<file path=ppt/tags/tag5.xml><?xml version="1.0" encoding="utf-8"?>
<p:tagLst xmlns:a="http://schemas.openxmlformats.org/drawingml/2006/main" xmlns:r="http://schemas.openxmlformats.org/officeDocument/2006/relationships" xmlns:p="http://schemas.openxmlformats.org/presentationml/2006/main">
  <p:tag name="FLATTEN" val="true"/>
</p:tagLst>
</file>

<file path=ppt/tags/tag6.xml><?xml version="1.0" encoding="utf-8"?>
<p:tagLst xmlns:a="http://schemas.openxmlformats.org/drawingml/2006/main" xmlns:r="http://schemas.openxmlformats.org/officeDocument/2006/relationships" xmlns:p="http://schemas.openxmlformats.org/presentationml/2006/main">
  <p:tag name="FLATTEN" val="true"/>
</p:tagLst>
</file>

<file path=ppt/tags/tag7.xml><?xml version="1.0" encoding="utf-8"?>
<p:tagLst xmlns:a="http://schemas.openxmlformats.org/drawingml/2006/main" xmlns:r="http://schemas.openxmlformats.org/officeDocument/2006/relationships" xmlns:p="http://schemas.openxmlformats.org/presentationml/2006/main">
  <p:tag name="FLATTEN" val="true"/>
</p:tagLst>
</file>

<file path=ppt/tags/tag8.xml><?xml version="1.0" encoding="utf-8"?>
<p:tagLst xmlns:a="http://schemas.openxmlformats.org/drawingml/2006/main" xmlns:r="http://schemas.openxmlformats.org/officeDocument/2006/relationships" xmlns:p="http://schemas.openxmlformats.org/presentationml/2006/main">
  <p:tag name="FLATTEN" val="true"/>
</p:tagLst>
</file>

<file path=ppt/tags/tag9.xml><?xml version="1.0" encoding="utf-8"?>
<p:tagLst xmlns:a="http://schemas.openxmlformats.org/drawingml/2006/main" xmlns:r="http://schemas.openxmlformats.org/officeDocument/2006/relationships" xmlns:p="http://schemas.openxmlformats.org/presentationml/2006/main">
  <p:tag name="FLATTEN"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4899</TotalTime>
  <Words>298</Words>
  <Application>Microsoft Office PowerPoint</Application>
  <PresentationFormat>Custom</PresentationFormat>
  <Paragraphs>42</Paragraphs>
  <Slides>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BRX Friday at Four</vt:lpstr>
      <vt:lpstr>Calibri Light</vt:lpstr>
      <vt:lpstr>Times New Roman</vt:lpstr>
      <vt:lpstr>Arial</vt:lpstr>
      <vt:lpstr>Calibri</vt:lpstr>
      <vt:lpstr>APLPapaTroll</vt:lpstr>
      <vt:lpstr>Lucida Handwriting</vt:lpstr>
      <vt:lpstr>Calibri (body) </vt:lpstr>
      <vt:lpstr>Baskerville Old Face</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Oathout</dc:creator>
  <cp:lastModifiedBy>Freeman, Ashley</cp:lastModifiedBy>
  <cp:revision>54</cp:revision>
  <dcterms:created xsi:type="dcterms:W3CDTF">2021-08-28T16:06:19Z</dcterms:created>
  <dcterms:modified xsi:type="dcterms:W3CDTF">2023-11-01T14:13:10Z</dcterms:modified>
</cp:coreProperties>
</file>